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sldIdLst>
    <p:sldId id="256" r:id="rId2"/>
    <p:sldId id="259" r:id="rId3"/>
    <p:sldId id="274" r:id="rId4"/>
    <p:sldId id="278" r:id="rId5"/>
    <p:sldId id="267" r:id="rId6"/>
    <p:sldId id="283" r:id="rId7"/>
    <p:sldId id="281" r:id="rId8"/>
    <p:sldId id="277" r:id="rId9"/>
    <p:sldId id="284" r:id="rId10"/>
    <p:sldId id="275" r:id="rId11"/>
    <p:sldId id="276" r:id="rId12"/>
    <p:sldId id="279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智基 葛西" initials="智葛" lastIdx="1" clrIdx="0">
    <p:extLst>
      <p:ext uri="{19B8F6BF-5375-455C-9EA6-DF929625EA0E}">
        <p15:presenceInfo xmlns:p15="http://schemas.microsoft.com/office/powerpoint/2012/main" userId="e14253d0ddbf7d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F49A6-8ED6-4467-A36E-6D9074F79323}" type="datetimeFigureOut">
              <a:rPr kumimoji="1" lang="en-US"/>
              <a:t>1/19/2016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6D9B6-2973-4DF2-A5F9-CF9CA4AAAA95}" type="slidenum">
              <a:rPr kumimoji="1" lang="en-US"/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77496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265243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10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683455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497255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12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753259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2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229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3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610502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4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927513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5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512724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6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139929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7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09611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8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113042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9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957977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58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2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2956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96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4722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2452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451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52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633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15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7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3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61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96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7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0E099-EB7E-4744-8A4B-CC7C9DB2D652}" type="datetimeFigureOut">
              <a:rPr kumimoji="1" lang="ja-JP" altLang="en-US" smtClean="0"/>
              <a:t>2016/1/19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97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8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60705" y="2564580"/>
            <a:ext cx="9501366" cy="1646238"/>
          </a:xfrm>
        </p:spPr>
        <p:txBody>
          <a:bodyPr/>
          <a:lstStyle/>
          <a:p>
            <a:r>
              <a:rPr kumimoji="1" lang="ja-JP" altLang="EN-US" sz="9600" b="1">
                <a:solidFill>
                  <a:srgbClr val="009D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/>
                <a:ea typeface="Meiryo" charset="0"/>
                <a:cs typeface="Arial Unicode MS" panose="020B0604020202020204" pitchFamily="50" charset="-128"/>
              </a:rPr>
              <a:t>行け！伊達マン</a:t>
            </a:r>
            <a:endParaRPr kumimoji="1" lang="ja-JP" altLang="en-US" sz="9600" b="1" dirty="0">
              <a:solidFill>
                <a:srgbClr val="009DD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Unicode MS"/>
              <a:ea typeface="Meiryo" charset="0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29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ゲームの流れ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1999" y="4264324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97625" y="4255333"/>
            <a:ext cx="4046537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-5400000">
            <a:off x="2056954" y="3643409"/>
            <a:ext cx="596027" cy="48577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>
            <a:off x="8157258" y="3582565"/>
            <a:ext cx="484188" cy="62197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>
            <a:off x="4883938" y="1943528"/>
            <a:ext cx="978408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Arrow 33"/>
          <p:cNvSpPr/>
          <p:nvPr/>
        </p:nvSpPr>
        <p:spPr>
          <a:xfrm>
            <a:off x="4883938" y="5276944"/>
            <a:ext cx="978408" cy="484632"/>
          </a:xfrm>
          <a:prstGeom prst="lef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6405140" y="4264025"/>
            <a:ext cx="4040610" cy="174783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235662" y="4267407"/>
            <a:ext cx="2743200" cy="30777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1400" b="1" dirty="0">
                <a:latin typeface="Meiryo"/>
              </a:rPr>
              <a:t>・</a:t>
            </a:r>
            <a:r>
              <a:rPr lang="ja-JP" altLang="en-US" sz="1400" b="1" dirty="0">
                <a:latin typeface="Meiryo"/>
              </a:rPr>
              <a:t>戦闘終了後</a:t>
            </a:r>
            <a:endParaRPr lang="en-US" dirty="0"/>
          </a:p>
        </p:txBody>
      </p:sp>
      <p:sp>
        <p:nvSpPr>
          <p:cNvPr id="41" name="Right Arrow 40"/>
          <p:cNvSpPr/>
          <p:nvPr/>
        </p:nvSpPr>
        <p:spPr>
          <a:xfrm>
            <a:off x="1816298" y="4749674"/>
            <a:ext cx="1081542" cy="48418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EEFF"/>
              </a:solidFill>
            </a:endParaRPr>
          </a:p>
        </p:txBody>
      </p:sp>
      <p:pic>
        <p:nvPicPr>
          <p:cNvPr id="42" name="Picture 41" descr="ゆる獣0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27" y="4602542"/>
            <a:ext cx="768623" cy="8620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5662" y="5460814"/>
            <a:ext cx="4068908" cy="181588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 sz="1400" dirty="0">
                <a:latin typeface="メイリオ"/>
              </a:rPr>
              <a:t> </a:t>
            </a:r>
            <a:r>
              <a:rPr lang="ja-JP" altLang="en-US" sz="1400">
                <a:latin typeface="メイリオ"/>
              </a:rPr>
              <a:t>  </a:t>
            </a:r>
            <a:r>
              <a:rPr lang="ja-JP" altLang="en-US" sz="1400"/>
              <a:t>倒したゆる獣は元のゆるキャラに戻り</a:t>
            </a:r>
            <a:r>
              <a:rPr lang="en-US" sz="1400" dirty="0"/>
              <a:t>、</a:t>
            </a:r>
          </a:p>
          <a:p>
            <a:r>
              <a:rPr lang="ja-JP" altLang="en-US" sz="1400" dirty="0">
                <a:latin typeface="メイリオ"/>
              </a:rPr>
              <a:t>   </a:t>
            </a:r>
            <a:r>
              <a:rPr lang="ja-JP" altLang="en-US" sz="1400"/>
              <a:t>自分たちの仲間にすることができる。</a:t>
            </a:r>
            <a:endParaRPr lang="en-US" sz="1400" dirty="0"/>
          </a:p>
          <a:p>
            <a:endParaRPr lang="en-US" sz="1400" dirty="0"/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 charset="0"/>
                <a:ea typeface="Meiryo" charset="0"/>
              </a:rPr>
              <a:t>仲間にしたゆるキャラは、２体まで連れて</a:t>
            </a:r>
            <a:r>
              <a:rPr lang="en-US" altLang="ja-JP" sz="1400" dirty="0">
                <a:latin typeface="Trebuchet MS"/>
                <a:ea typeface="Meiryo" charset="0"/>
              </a:rPr>
              <a:t> </a:t>
            </a:r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/>
                <a:ea typeface="Meiryo" charset="0"/>
              </a:rPr>
              <a:t>いくことが可能。</a:t>
            </a:r>
            <a:endParaRPr lang="en-US" sz="1400" dirty="0">
              <a:latin typeface="メイリオ"/>
              <a:ea typeface="Meiryo" charset="0"/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ja-JP" altLang="en-US" sz="1400" dirty="0"/>
          </a:p>
        </p:txBody>
      </p:sp>
      <p:pic>
        <p:nvPicPr>
          <p:cNvPr id="22" name="Picture 21" descr="yoshida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505" y="4585158"/>
            <a:ext cx="778816" cy="90011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312544" y="5971210"/>
            <a:ext cx="4359275" cy="80021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・戦闘</a:t>
            </a:r>
            <a:endParaRPr lang="ja-JP" altLang="en-US" sz="1400" dirty="0">
              <a:latin typeface="メイリオ"/>
              <a:ea typeface="メイリオ"/>
            </a:endParaRP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街で実際にゆる獣達と戦う。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  <p:sp>
        <p:nvSpPr>
          <p:cNvPr id="40" name="Rectangle 27"/>
          <p:cNvSpPr/>
          <p:nvPr/>
        </p:nvSpPr>
        <p:spPr>
          <a:xfrm>
            <a:off x="264417" y="937113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35662" y="951490"/>
            <a:ext cx="4064833" cy="180816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ブリーフィング画面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91107" y="2748660"/>
            <a:ext cx="4359275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・ブリーフィング</a:t>
            </a:r>
            <a:r>
              <a:rPr lang="en-US" altLang="ja-JP" sz="1400" dirty="0">
                <a:latin typeface="メイリオ"/>
                <a:ea typeface="メイリオ"/>
              </a:rPr>
              <a:t>​</a:t>
            </a: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装備する武器や連れていくゆるキャラを選択。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  <p:sp>
        <p:nvSpPr>
          <p:cNvPr id="43" name="Rectangle 27"/>
          <p:cNvSpPr/>
          <p:nvPr/>
        </p:nvSpPr>
        <p:spPr>
          <a:xfrm>
            <a:off x="6463506" y="905128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2016-01-14 (1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2713" y="966080"/>
            <a:ext cx="4070350" cy="168980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358879" y="2664895"/>
            <a:ext cx="4359275" cy="80021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・ステージ選択</a:t>
            </a:r>
            <a:endParaRPr lang="en-US" altLang="ja-JP" sz="1400" dirty="0">
              <a:latin typeface="メイリオ"/>
              <a:ea typeface="メイリオ"/>
            </a:endParaRP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どのステージに行くかをここで選択。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6482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実際のプレイ画面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1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850" y="1284288"/>
            <a:ext cx="6492875" cy="42241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80095" y="329451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00248" y="1709079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06314" y="3210854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98019" y="3294512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82161" y="4752240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③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86510" y="4752240"/>
            <a:ext cx="739632" cy="368300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dirty="0"/>
              <a:t>④</a:t>
            </a:r>
            <a:endParaRPr lang="ja-JP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-52529" y="2017587"/>
            <a:ext cx="5665316" cy="224676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en-US" sz="2000" dirty="0">
                <a:latin typeface="Meiryo"/>
              </a:rPr>
              <a:t>①</a:t>
            </a:r>
            <a:r>
              <a:rPr lang="ja-JP" altLang="EN-US" sz="2000" dirty="0"/>
              <a:t>伊達マンの</a:t>
            </a:r>
            <a:r>
              <a:rPr lang="en-US" sz="2000" dirty="0"/>
              <a:t>HP。０</a:t>
            </a:r>
            <a:r>
              <a:rPr lang="ja-JP" altLang="EN-US" sz="2000" dirty="0"/>
              <a:t>になるとゲームオーバー</a:t>
            </a:r>
          </a:p>
          <a:p>
            <a:r>
              <a:rPr lang="ja-JP" altLang="EN-US" sz="2000" dirty="0">
                <a:latin typeface="メイリオ"/>
              </a:rPr>
              <a:t>　</a:t>
            </a:r>
            <a:endParaRPr lang="en-US" altLang="EN-US" sz="2000" dirty="0">
              <a:latin typeface="メイリオ"/>
            </a:endParaRPr>
          </a:p>
          <a:p>
            <a:r>
              <a:rPr lang="ja-JP" altLang="EN-US" sz="2000">
                <a:latin typeface="メイリオ"/>
              </a:rPr>
              <a:t>②方向変換ボタン。これを押して向きを</a:t>
            </a:r>
            <a:r>
              <a:rPr lang="ja-JP" altLang="en-US" sz="2000">
                <a:latin typeface="メイリオ"/>
              </a:rPr>
              <a:t>変更</a:t>
            </a:r>
            <a:endParaRPr lang="ja-JP" altLang="EN-US" sz="2000" dirty="0">
              <a:latin typeface="メイリオ"/>
            </a:endParaRPr>
          </a:p>
          <a:p>
            <a:r>
              <a:rPr lang="en-US" altLang="JA-JP" sz="2000" dirty="0">
                <a:latin typeface="メイリオ"/>
              </a:rPr>
              <a:t>　</a:t>
            </a:r>
          </a:p>
          <a:p>
            <a:r>
              <a:rPr lang="ja-JP" altLang="EN-US" sz="2000">
                <a:latin typeface="メイリオ"/>
              </a:rPr>
              <a:t>③連れてきたゆるキャラ</a:t>
            </a:r>
            <a:endParaRPr lang="ja-JP" altLang="EN-US" sz="2000" dirty="0">
              <a:latin typeface="メイリオ"/>
            </a:endParaRPr>
          </a:p>
          <a:p>
            <a:r>
              <a:rPr lang="ja-JP" altLang="EN-US" sz="2000" dirty="0">
                <a:latin typeface="メイリオ"/>
              </a:rPr>
              <a:t>　</a:t>
            </a:r>
            <a:endParaRPr lang="en-US" altLang="EN-US" sz="2000" dirty="0">
              <a:latin typeface="メイリオ"/>
            </a:endParaRPr>
          </a:p>
          <a:p>
            <a:r>
              <a:rPr lang="ja-JP" altLang="EN-US" sz="2000">
                <a:latin typeface="メイリオ"/>
              </a:rPr>
              <a:t>④伊達マンの腕と刀</a:t>
            </a:r>
            <a:endParaRPr lang="en-US" altLang="EN-US" sz="20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033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■今後の展開予想</a:t>
            </a: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・現時点では宮城のみだが、それだけではなく福島や秋田といった、</a:t>
            </a: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他の東北地方の県のバージョンも作ることにより、宮城だけでなく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</a:t>
            </a:r>
            <a:r>
              <a:rPr kumimoji="1" lang="ja-JP" altLang="en-US" sz="2400">
                <a:latin typeface="メイリオ"/>
              </a:rPr>
              <a:t>東北全体のことを知ってもらえる</a:t>
            </a:r>
            <a:r>
              <a:rPr kumimoji="1" lang="ja-JP" altLang="EN-US" sz="2400">
                <a:latin typeface="メイリオ"/>
              </a:rPr>
              <a:t>。</a:t>
            </a:r>
            <a:endParaRPr kumimoji="1" lang="en-US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73277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■タイトル</a:t>
            </a:r>
          </a:p>
          <a:p>
            <a:pPr marL="0" indent="0">
              <a:buNone/>
            </a:pPr>
            <a:r>
              <a:rPr kumimoji="1" lang="ja-JP" altLang="en-US" sz="2800" dirty="0">
                <a:latin typeface="メイリオ"/>
              </a:rPr>
              <a:t>　・行け</a:t>
            </a:r>
            <a:r>
              <a:rPr kumimoji="1" lang="ja-JP" altLang="en-US" sz="2400" dirty="0">
                <a:latin typeface="メイリオ"/>
              </a:rPr>
              <a:t>！伊達マン</a:t>
            </a:r>
          </a:p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■基本内容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・ジャンル・・・爽快アクション</a:t>
            </a:r>
            <a:r>
              <a:rPr kumimoji="1" lang="en-US" altLang="ja-JP" sz="2400" dirty="0">
                <a:latin typeface="メイリオ"/>
              </a:rPr>
              <a:t>RPG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</a:t>
            </a:r>
            <a:r>
              <a:rPr kumimoji="1" lang="ja-JP" altLang="en-US" sz="2400" dirty="0">
                <a:latin typeface="Arial" charset="0"/>
                <a:ea typeface="Meiryo" charset="0"/>
              </a:rPr>
              <a:t>プラットフォーム・・・スマートフォン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・収益方法・・・広告収入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Meiryo"/>
                <a:ea typeface="Meiryo" charset="0"/>
              </a:rPr>
              <a:t>　・ターゲット・・・スマホゲームが好きな１０代後半～２０代前の男女</a:t>
            </a: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・</a:t>
            </a:r>
            <a:r>
              <a:rPr kumimoji="1" lang="ja-JP" altLang="en-US" sz="2400" dirty="0">
                <a:latin typeface="Meiryo"/>
              </a:rPr>
              <a:t>プレイ人数・・・１人</a:t>
            </a:r>
          </a:p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■コンセプト</a:t>
            </a: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・スマホの簡単操作で敵を倒す爽快アクションゲーム。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フリックやタッチといった非常にシンプルな操作で攻撃をし、</a:t>
            </a: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　次々と迫りくる敵を倒していく。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・ステージは全て実際の宮城の町を使</a:t>
            </a:r>
            <a:r>
              <a:rPr lang="ja-JP" altLang="en-US" sz="2400">
                <a:latin typeface="メイリオ"/>
              </a:rPr>
              <a:t>い</a:t>
            </a:r>
            <a:r>
              <a:rPr kumimoji="1" lang="ja-JP" altLang="en-US" sz="2400">
                <a:latin typeface="メイリオ"/>
              </a:rPr>
              <a:t>、操作キャラや敵も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　全て宮城とゆかりのあるキャラクターなので、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dirty="0">
                <a:latin typeface="メイリオ"/>
              </a:rPr>
              <a:t>　　ゲームをしながら宮城の事を知ってもらうことができる。</a:t>
            </a: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758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359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■ゲーム概要</a:t>
            </a:r>
          </a:p>
          <a:p>
            <a:pPr marL="0" indent="0">
              <a:buNone/>
            </a:pPr>
            <a:endParaRPr kumimoji="1" lang="ja-JP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ある日突然、宮城のゆるキャラ達が狂暴化し、各地で暴走を始める。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しかしそれは全て、世界征服を企む「</a:t>
            </a:r>
            <a:r>
              <a:rPr kumimoji="1" lang="en-US" altLang="ja-JP" sz="2400" b="1" dirty="0" err="1">
                <a:solidFill>
                  <a:srgbClr val="000000"/>
                </a:solidFill>
                <a:latin typeface="メイリオ"/>
              </a:rPr>
              <a:t>Dr.Drop</a:t>
            </a:r>
            <a:r>
              <a:rPr kumimoji="1" lang="en-US" altLang="ja-JP" sz="2400" b="1" dirty="0">
                <a:solidFill>
                  <a:srgbClr val="000000"/>
                </a:solidFill>
                <a:latin typeface="メイリオ"/>
              </a:rPr>
              <a:t>」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の仕業だった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人々は狂暴化したゆるキャラ達を「ゆる獣」と呼び、それらに対抗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 dirty="0">
                <a:solidFill>
                  <a:srgbClr val="000000"/>
                </a:solidFill>
                <a:latin typeface="メイリオ"/>
              </a:rPr>
              <a:t>するために正義のロボット「伊達マン」を開発。</a:t>
            </a:r>
          </a:p>
          <a:p>
            <a:pPr marL="0" indent="0">
              <a:buNone/>
            </a:pP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en-US" altLang="EN-US" sz="2400" b="1" dirty="0">
                <a:solidFill>
                  <a:srgbClr val="000000"/>
                </a:solidFill>
                <a:latin typeface="メイリオ"/>
              </a:rPr>
              <a:t>Dr.Drop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の野望を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阻止するため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に、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伊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達マン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は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ゆ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獣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と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戦って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いく。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196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■企画意図</a:t>
            </a:r>
          </a:p>
          <a:p>
            <a:pPr marL="0" indent="0">
              <a:buNone/>
            </a:pPr>
            <a:r>
              <a:rPr kumimoji="1" lang="en-US" altLang="JA-JP" sz="2400" b="1" dirty="0">
                <a:solidFill>
                  <a:srgbClr val="000000"/>
                </a:solidFill>
                <a:latin typeface="メイリオ"/>
              </a:rPr>
              <a:t>・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このゲームで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ゆる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キャラ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を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使う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理由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：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ゆるキャラのようなマスコット的な存在があった方が親しみを</a:t>
            </a:r>
            <a:endParaRPr kumimoji="1" lang="en-US" altLang="ja-JP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lang="ja-JP" altLang="en-US" sz="2400" b="1">
                <a:solidFill>
                  <a:srgbClr val="000000"/>
                </a:solidFill>
                <a:latin typeface="メイリオ"/>
              </a:rPr>
              <a:t>　覚えやすく、また、ゆるキャラを通してその地域のことをより</a:t>
            </a:r>
            <a:endParaRPr lang="en-US" altLang="ja-JP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深く知ってもらえると考えられたため。</a:t>
            </a: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250082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キャラクター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2" name="Picture 11" descr="T_DateMa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97" y="773923"/>
            <a:ext cx="1161927" cy="19605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99644" y="1033664"/>
            <a:ext cx="8752281" cy="157003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 dirty="0"/>
              <a:t>伊達マン</a:t>
            </a:r>
            <a:endParaRPr lang="en-US" altLang="ja-JP" sz="2400" b="1" dirty="0"/>
          </a:p>
          <a:p>
            <a:endParaRPr lang="en-US" altLang="ja-JP" sz="2400" b="1" dirty="0"/>
          </a:p>
          <a:p>
            <a:r>
              <a:rPr lang="ja-JP" altLang="en-US" sz="2400" dirty="0">
                <a:latin typeface="メイリオ"/>
              </a:rPr>
              <a:t>   Dr.Dropの野望を阻止するために開発された正義のロボット。</a:t>
            </a:r>
          </a:p>
          <a:p>
            <a:r>
              <a:rPr lang="ja-JP" altLang="en-US" sz="2400" dirty="0">
                <a:latin typeface="メイリオ"/>
              </a:rPr>
              <a:t>   </a:t>
            </a:r>
            <a:r>
              <a:rPr lang="ja-JP" altLang="en-US" sz="2400" dirty="0" err="1">
                <a:latin typeface="メイリオ"/>
              </a:rPr>
              <a:t>ゆる</a:t>
            </a:r>
            <a:r>
              <a:rPr lang="ja-JP" altLang="en-US" sz="2400" dirty="0">
                <a:latin typeface="メイリオ"/>
              </a:rPr>
              <a:t>獣を元のゆるキャラに戻せる、特殊な力がある。</a:t>
            </a:r>
            <a:endParaRPr lang="en-US" altLang="en-US" sz="2400" dirty="0">
              <a:latin typeface="メイリオ"/>
            </a:endParaRPr>
          </a:p>
        </p:txBody>
      </p:sp>
      <p:pic>
        <p:nvPicPr>
          <p:cNvPr id="4" name="Picture 3" descr="Dr.Dr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82" y="2680725"/>
            <a:ext cx="1227137" cy="16820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9644" y="2724196"/>
            <a:ext cx="7621419" cy="157003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・Dr.Drop</a:t>
            </a:r>
          </a:p>
          <a:p>
            <a:endParaRPr lang="en-US" sz="2400" b="1" dirty="0"/>
          </a:p>
          <a:p>
            <a:r>
              <a:rPr lang="ja-JP" altLang="en-US" sz="2400" dirty="0">
                <a:latin typeface="メイリオ"/>
              </a:rPr>
              <a:t>　</a:t>
            </a:r>
            <a:r>
              <a:rPr lang="ja-JP" altLang="en-US" sz="2400" dirty="0" err="1"/>
              <a:t>ゆる</a:t>
            </a:r>
            <a:r>
              <a:rPr lang="ja-JP" altLang="en-US" sz="2400" dirty="0"/>
              <a:t>キャラ達を狂暴化させた張本人</a:t>
            </a:r>
            <a:r>
              <a:rPr lang="ja-JP" altLang="en-US" sz="2400" dirty="0">
                <a:latin typeface="Trebuchet MS"/>
              </a:rPr>
              <a:t>。</a:t>
            </a:r>
            <a:endParaRPr lang="en-US" altLang="ja-JP" sz="2400" dirty="0">
              <a:latin typeface="Trebuchet MS"/>
            </a:endParaRPr>
          </a:p>
          <a:p>
            <a:r>
              <a:rPr lang="ja-JP" altLang="en-US" sz="2400" dirty="0">
                <a:latin typeface="メイリオ"/>
              </a:rPr>
              <a:t>　</a:t>
            </a:r>
            <a:r>
              <a:rPr lang="ja-JP" altLang="en-US" sz="2400" dirty="0">
                <a:latin typeface="Trebuchet MS"/>
              </a:rPr>
              <a:t>ゆる獣を使って世界を征服することを企んでいる。</a:t>
            </a:r>
            <a:endParaRPr lang="en-US" sz="2400" dirty="0">
              <a:latin typeface="Trebuchet MS"/>
            </a:endParaRPr>
          </a:p>
        </p:txBody>
      </p:sp>
      <p:pic>
        <p:nvPicPr>
          <p:cNvPr id="8" name="Picture 7" descr="ゆる獣0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63" y="4725672"/>
            <a:ext cx="1122982" cy="1109662"/>
          </a:xfrm>
          <a:prstGeom prst="rect">
            <a:avLst/>
          </a:prstGeom>
        </p:spPr>
      </p:pic>
      <p:pic>
        <p:nvPicPr>
          <p:cNvPr id="10" name="Picture 9" descr="ゆる獣0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336" y="4673520"/>
            <a:ext cx="1027226" cy="121761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96713" y="4725672"/>
            <a:ext cx="7951443" cy="1754326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/>
              <a:t>ゆる獣</a:t>
            </a:r>
            <a:endParaRPr lang="ja-JP" altLang="en-US" sz="2400" b="1" dirty="0"/>
          </a:p>
          <a:p>
            <a:endParaRPr lang="en-US" altLang="en-US" dirty="0"/>
          </a:p>
          <a:p>
            <a:r>
              <a:rPr lang="ja-JP" altLang="en-US" sz="2400">
                <a:latin typeface="メイリオ"/>
              </a:rPr>
              <a:t>　狂暴化してしまったゆるキャラ達。</a:t>
            </a:r>
            <a:endParaRPr lang="en-US" altLang="ja-JP" sz="2400" dirty="0">
              <a:latin typeface="メイリオ"/>
            </a:endParaRPr>
          </a:p>
          <a:p>
            <a:r>
              <a:rPr lang="ja-JP" altLang="EN-US" sz="2400">
                <a:latin typeface="メイリオ"/>
              </a:rPr>
              <a:t>　</a:t>
            </a:r>
            <a:r>
              <a:rPr lang="ja-JP" altLang="en-US" sz="2400">
                <a:latin typeface="メイリオ"/>
              </a:rPr>
              <a:t>我を忘れ</a:t>
            </a:r>
            <a:r>
              <a:rPr lang="ja-JP" altLang="EN-US" sz="2400">
                <a:latin typeface="メイリオ"/>
              </a:rPr>
              <a:t>、各地で</a:t>
            </a:r>
            <a:r>
              <a:rPr lang="ja-JP" altLang="en-US" sz="2400">
                <a:latin typeface="メイリオ"/>
              </a:rPr>
              <a:t>暴走を</a:t>
            </a:r>
            <a:r>
              <a:rPr lang="ja-JP" altLang="EN-US" sz="2400">
                <a:latin typeface="メイリオ"/>
              </a:rPr>
              <a:t>続</a:t>
            </a:r>
            <a:r>
              <a:rPr lang="ja-JP" altLang="en-US" sz="2400">
                <a:latin typeface="メイリオ"/>
              </a:rPr>
              <a:t>けて</a:t>
            </a:r>
            <a:r>
              <a:rPr lang="ja-JP" altLang="EN-US" sz="2400">
                <a:latin typeface="メイリオ"/>
              </a:rPr>
              <a:t>いる。　</a:t>
            </a:r>
            <a:endParaRPr lang="ja-JP" altLang="EN-US" sz="2400" dirty="0">
              <a:latin typeface="メイリオ"/>
            </a:endParaRPr>
          </a:p>
          <a:p>
            <a:r>
              <a:rPr lang="ja-JP" altLang="en-US" dirty="0">
                <a:latin typeface="メイリオ"/>
              </a:rPr>
              <a:t>　</a:t>
            </a:r>
            <a:endParaRPr lang="en-US" altLang="ja-JP" dirty="0">
              <a:latin typeface="メイリオ"/>
            </a:endParaRPr>
          </a:p>
        </p:txBody>
      </p:sp>
      <p:pic>
        <p:nvPicPr>
          <p:cNvPr id="14" name="Picture 13" descr="ゆる獣0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371" y="5514272"/>
            <a:ext cx="1031174" cy="121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62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</a:rPr>
              <a:t>■セールスポイント①</a:t>
            </a: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・ゆるキャラ達との協力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が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可能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817437" y="1979739"/>
            <a:ext cx="8229600" cy="368057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ja-JP" altLang="en-US" dirty="0">
              <a:latin typeface="メイリオ"/>
            </a:endParaRPr>
          </a:p>
        </p:txBody>
      </p:sp>
      <p:pic>
        <p:nvPicPr>
          <p:cNvPr id="4" name="Picture 14" descr="hokki-ku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799" y="2307016"/>
            <a:ext cx="1525587" cy="1673225"/>
          </a:xfrm>
          <a:prstGeom prst="rect">
            <a:avLst/>
          </a:prstGeom>
        </p:spPr>
      </p:pic>
      <p:pic>
        <p:nvPicPr>
          <p:cNvPr id="6" name="Picture 16" descr="sacluck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824" y="2324754"/>
            <a:ext cx="1258888" cy="1660525"/>
          </a:xfrm>
          <a:prstGeom prst="rect">
            <a:avLst/>
          </a:prstGeom>
        </p:spPr>
      </p:pic>
      <p:pic>
        <p:nvPicPr>
          <p:cNvPr id="7" name="Picture 17" descr="yoshi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12" y="2425150"/>
            <a:ext cx="1147762" cy="1679575"/>
          </a:xfrm>
          <a:prstGeom prst="rect">
            <a:avLst/>
          </a:prstGeom>
        </p:spPr>
      </p:pic>
      <p:pic>
        <p:nvPicPr>
          <p:cNvPr id="3" name="図 2" descr="neziri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1366" y="2463250"/>
            <a:ext cx="1762125" cy="1600200"/>
          </a:xfrm>
          <a:prstGeom prst="rect">
            <a:avLst/>
          </a:prstGeom>
        </p:spPr>
      </p:pic>
      <p:pic>
        <p:nvPicPr>
          <p:cNvPr id="8" name="図 7" descr="dokki-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6417" y="2527948"/>
            <a:ext cx="1428750" cy="1466850"/>
          </a:xfrm>
          <a:prstGeom prst="rect">
            <a:avLst/>
          </a:prstGeom>
        </p:spPr>
      </p:pic>
      <p:pic>
        <p:nvPicPr>
          <p:cNvPr id="9" name="図 8" descr="ガスクジラ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1427" y="3888046"/>
            <a:ext cx="1104901" cy="1695450"/>
          </a:xfrm>
          <a:prstGeom prst="rect">
            <a:avLst/>
          </a:prstGeom>
        </p:spPr>
      </p:pic>
      <p:pic>
        <p:nvPicPr>
          <p:cNvPr id="11" name="図 10" descr="punta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03824" y="4021037"/>
            <a:ext cx="1390651" cy="1581150"/>
          </a:xfrm>
          <a:prstGeom prst="rect">
            <a:avLst/>
          </a:prstGeom>
        </p:spPr>
      </p:pic>
      <p:pic>
        <p:nvPicPr>
          <p:cNvPr id="12" name="図 11" descr="mu-gu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25573" y="4032300"/>
            <a:ext cx="1371599" cy="1581150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444291" y="5749375"/>
            <a:ext cx="10382250" cy="400110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 sz="2000">
                <a:latin typeface="メイリオ"/>
              </a:rPr>
              <a:t>ゆるキャラは仲間にすることが可能。戦う時一緒に連れていくことができる。</a:t>
            </a:r>
            <a:endParaRPr lang="ja-JP" altLang="en-US" sz="2000" dirty="0">
              <a:latin typeface="メイリオ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48240" y="6289329"/>
            <a:ext cx="11424765" cy="461963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400" b="1">
                <a:latin typeface="メイリオ"/>
              </a:rPr>
              <a:t>見たことのないゆるキャラや、自分が住んでる町のゆるキャラが出てくることも。</a:t>
            </a:r>
            <a:endParaRPr lang="ja-JP" altLang="en-US" sz="2400" b="1" dirty="0">
              <a:latin typeface="メイリオ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391422" y="4685467"/>
            <a:ext cx="3827981" cy="707886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000">
                <a:latin typeface="メイリオ"/>
              </a:rPr>
              <a:t>※ここで挙げたもの以外にも</a:t>
            </a:r>
            <a:endParaRPr lang="ja-JP" altLang="en-US" sz="2000" dirty="0">
              <a:latin typeface="メイリオ"/>
            </a:endParaRPr>
          </a:p>
          <a:p>
            <a:r>
              <a:rPr lang="ja-JP" altLang="EN-US" sz="2000">
                <a:latin typeface="メイリオ"/>
              </a:rPr>
              <a:t>　ゆるキャラは多数存在。</a:t>
            </a:r>
            <a:endParaRPr lang="ja-JP" altLang="EN-US" sz="2000" dirty="0">
              <a:latin typeface="メイリオ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66511" y="1518579"/>
            <a:ext cx="7173456" cy="400110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000" b="1">
                <a:latin typeface="Meiryo" charset="0"/>
              </a:rPr>
              <a:t>宮城のゆるキャラは公式のものだけでも７９種類</a:t>
            </a:r>
            <a:r>
              <a:rPr lang="ja-JP" altLang="en-US" sz="2000" b="1">
                <a:latin typeface="Meiryo" charset="0"/>
              </a:rPr>
              <a:t>存在す</a:t>
            </a:r>
            <a:r>
              <a:rPr lang="ja-JP" altLang="EN-US" sz="2000" b="1">
                <a:latin typeface="Meiryo" charset="0"/>
              </a:rPr>
              <a:t>る。</a:t>
            </a:r>
            <a:endParaRPr lang="ja-JP" altLang="EN-US" sz="2000" b="1" dirty="0">
              <a:latin typeface="Meiryo" charset="0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17437" y="1979739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>
                <a:latin typeface="メイリオ"/>
              </a:rPr>
              <a:t>ゆるキャラの一例：</a:t>
            </a:r>
            <a:endParaRPr lang="ja-JP" altLang="en-US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777574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75264" y="1393868"/>
            <a:ext cx="4238681" cy="25844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45211" y="1393868"/>
            <a:ext cx="4238681" cy="25844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セールスポイント②</a:t>
            </a:r>
          </a:p>
          <a:p>
            <a:pPr marL="0" indent="0">
              <a:buNone/>
            </a:pPr>
            <a:r>
              <a:rPr lang="ja-JP" altLang="en-US" sz="2400" b="1">
                <a:solidFill>
                  <a:schemeClr val="tx1"/>
                </a:solidFill>
                <a:latin typeface="メイリオ"/>
                <a:ea typeface="Meiryo" charset="0"/>
              </a:rPr>
              <a:t>・スマホによる操作で簡単に爽快アクションが楽しめる。</a:t>
            </a:r>
            <a:endParaRPr lang="en-US" altLang="ja-JP" sz="2400" b="1" dirty="0">
              <a:solidFill>
                <a:schemeClr val="tx1"/>
              </a:solidFill>
              <a:latin typeface="メイリオ"/>
              <a:ea typeface="Meiry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4641" y="3978362"/>
            <a:ext cx="3659820" cy="461665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 sz="2400" b="1" smtClean="0"/>
              <a:t>フリックで敵を斬る</a:t>
            </a:r>
            <a:endParaRPr lang="ja-JP" altLang="en-US" sz="2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364695" y="3978362"/>
            <a:ext cx="3921622" cy="46166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2400" b="1">
                <a:latin typeface="メイリオ"/>
              </a:rPr>
              <a:t>紋章をなぞり必殺技発動</a:t>
            </a:r>
            <a:endParaRPr lang="ja-JP" altLang="en-US" sz="2400" b="1" dirty="0">
              <a:latin typeface="メイリオ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92951" y="2423641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敵を斬っている画面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823004" y="236312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>
                <a:latin typeface="メイリオ"/>
              </a:rPr>
              <a:t>必殺技発動画面</a:t>
            </a:r>
            <a:endParaRPr 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44538" y="4910138"/>
            <a:ext cx="9722510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JA-JP" sz="2800" b="1" dirty="0">
                <a:latin typeface="Trebuchet MS"/>
              </a:rPr>
              <a:t>基本的な操作はこの２</a:t>
            </a:r>
            <a:r>
              <a:rPr kumimoji="1" lang="ja-JP" altLang="en-US" sz="2800" b="1">
                <a:latin typeface="Trebuchet MS"/>
              </a:rPr>
              <a:t>つのみ</a:t>
            </a:r>
            <a:r>
              <a:rPr kumimoji="1" lang="en-US" altLang="JA-JP" sz="2800" b="1" dirty="0">
                <a:latin typeface="Trebuchet MS"/>
              </a:rPr>
              <a:t>。</a:t>
            </a:r>
            <a:endParaRPr kumimoji="1" lang="ja-JP" altLang="en-US" sz="2800" b="1" dirty="0">
              <a:latin typeface="Trebuchet MS"/>
            </a:endParaRPr>
          </a:p>
          <a:p>
            <a:endParaRPr kumimoji="1" lang="en-US" altLang="ja-JP" sz="2800" b="1" dirty="0">
              <a:latin typeface="Trebuchet MS"/>
            </a:endParaRPr>
          </a:p>
          <a:p>
            <a:r>
              <a:rPr kumimoji="1" lang="en-US" altLang="JA-JP" sz="2800" b="1" dirty="0" err="1">
                <a:latin typeface="メイリオ"/>
              </a:rPr>
              <a:t>手軽に爽快アクションを楽しむことが可能</a:t>
            </a:r>
            <a:r>
              <a:rPr kumimoji="1" lang="en-US" altLang="JA-JP" sz="2800" b="1" dirty="0">
                <a:latin typeface="メイリオ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383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788" y="379413"/>
            <a:ext cx="10783887" cy="59994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必殺技</a:t>
            </a:r>
            <a:endParaRPr kumimoji="1" lang="en-US" altLang="ja-JP" sz="2800" b="1" dirty="0">
              <a:solidFill>
                <a:srgbClr val="0F6FC6"/>
              </a:solidFill>
              <a:latin typeface="メイリオ"/>
              <a:ea typeface="Meiry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582" y="8945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/>
              <a:t>画面のゆる獣のアイコンを押すと</a:t>
            </a:r>
            <a:endParaRPr lang="ja-JP" altLang="en-US" sz="1600" dirty="0"/>
          </a:p>
        </p:txBody>
      </p:sp>
      <p:sp>
        <p:nvSpPr>
          <p:cNvPr id="7" name="Right Arrow 6"/>
          <p:cNvSpPr/>
          <p:nvPr/>
        </p:nvSpPr>
        <p:spPr>
          <a:xfrm>
            <a:off x="4163225" y="2069553"/>
            <a:ext cx="493528" cy="48418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14" y="4057107"/>
            <a:ext cx="3900487" cy="237554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961207" y="883859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紋章が浮かび上がる</a:t>
            </a:r>
            <a:endParaRPr lang="ja-JP" altLang="en-US" sz="1600" dirty="0">
              <a:latin typeface="メイリオ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2618" y="38542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紋章をなぞる</a:t>
            </a:r>
            <a:r>
              <a:rPr lang="ja-JP" altLang="en-US" sz="1600">
                <a:latin typeface="メイリオ"/>
              </a:rPr>
              <a:t>と</a:t>
            </a:r>
            <a:endParaRPr lang="ja-JP" altLang="en-US" sz="1600" dirty="0">
              <a:latin typeface="メイリオ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43490" y="38542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必殺技発動</a:t>
            </a:r>
            <a:endParaRPr lang="ja-JP" altLang="EN-US" sz="1600" dirty="0">
              <a:latin typeface="メイリオ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28" y="1096752"/>
            <a:ext cx="3900487" cy="2375548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32211" y="2130397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戦闘画面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63" y="1096752"/>
            <a:ext cx="3900487" cy="2375548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284698" y="2126051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308694" y="5071143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pic>
        <p:nvPicPr>
          <p:cNvPr id="19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407" y="5071143"/>
            <a:ext cx="1325562" cy="122340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698" y="4067215"/>
            <a:ext cx="3900487" cy="237554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927678" y="513244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必殺技発動</a:t>
            </a:r>
            <a:r>
              <a:rPr lang="ja-JP" altLang="en-US"/>
              <a:t>画面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08635" y="155575"/>
            <a:ext cx="2789895" cy="62404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4658552" y="5004537"/>
            <a:ext cx="493528" cy="48418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>
            <a:off x="84124" y="5004537"/>
            <a:ext cx="49352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図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4922" y="553180"/>
            <a:ext cx="1320800" cy="1264259"/>
          </a:xfrm>
          <a:prstGeom prst="rect">
            <a:avLst/>
          </a:prstGeom>
        </p:spPr>
      </p:pic>
      <p:pic>
        <p:nvPicPr>
          <p:cNvPr id="36" name="図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17" y="1724493"/>
            <a:ext cx="1045232" cy="1765300"/>
          </a:xfrm>
          <a:prstGeom prst="rect">
            <a:avLst/>
          </a:prstGeom>
        </p:spPr>
      </p:pic>
      <p:pic>
        <p:nvPicPr>
          <p:cNvPr id="37" name="Picture 36" descr="必殺文字0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820000">
            <a:off x="11183896" y="3359428"/>
            <a:ext cx="837975" cy="12985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0462066" y="941446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10474741" y="3767953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10462066" y="2363356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252270" y="5009838"/>
            <a:ext cx="3013043" cy="147732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ja-JP" altLang="en-US">
                <a:latin typeface="Meiryo" charset="0"/>
                <a:ea typeface="Meiryo" charset="0"/>
              </a:rPr>
              <a:t>ゆるキャラによって紋章や必殺技が異なるため、</a:t>
            </a:r>
            <a:r>
              <a:rPr lang="en-US" altLang="ja-JP" dirty="0">
                <a:latin typeface="Meiryo" charset="0"/>
                <a:ea typeface="Meiryo" charset="0"/>
              </a:rPr>
              <a:t> </a:t>
            </a:r>
            <a:endParaRPr lang="ja-JP" altLang="en-US" dirty="0">
              <a:latin typeface="Meiryo" charset="0"/>
              <a:ea typeface="Meiryo" charset="0"/>
            </a:endParaRPr>
          </a:p>
          <a:p>
            <a:r>
              <a:rPr lang="ja-JP" altLang="en-US">
                <a:latin typeface="Meiryo" charset="0"/>
                <a:ea typeface="Meiryo" charset="0"/>
              </a:rPr>
              <a:t>様々な組み合わせを楽しむことができる。</a:t>
            </a:r>
            <a:endParaRPr lang="en-US" altLang="en-US" dirty="0">
              <a:latin typeface="Meiryo" charset="0"/>
              <a:ea typeface="Meiryo" charset="0"/>
            </a:endParaRPr>
          </a:p>
          <a:p>
            <a:endParaRPr lang="en-US" dirty="0"/>
          </a:p>
        </p:txBody>
      </p:sp>
      <p:pic>
        <p:nvPicPr>
          <p:cNvPr id="15" name="Picture 14" descr="hokki-kun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8635" y="3359428"/>
            <a:ext cx="1259210" cy="1311275"/>
          </a:xfrm>
          <a:prstGeom prst="rect">
            <a:avLst/>
          </a:prstGeom>
        </p:spPr>
      </p:pic>
      <p:pic>
        <p:nvPicPr>
          <p:cNvPr id="17" name="Picture 16" descr="saclucky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8689" y="1902679"/>
            <a:ext cx="973529" cy="1412875"/>
          </a:xfrm>
          <a:prstGeom prst="rect">
            <a:avLst/>
          </a:prstGeom>
        </p:spPr>
      </p:pic>
      <p:pic>
        <p:nvPicPr>
          <p:cNvPr id="18" name="Picture 17" descr="yoshida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09113" y="561975"/>
            <a:ext cx="1013147" cy="1393825"/>
          </a:xfrm>
          <a:prstGeom prst="rect">
            <a:avLst/>
          </a:prstGeom>
        </p:spPr>
      </p:pic>
      <p:pic>
        <p:nvPicPr>
          <p:cNvPr id="43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14" y="2633645"/>
            <a:ext cx="1325562" cy="122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0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788" y="379413"/>
            <a:ext cx="10783887" cy="59994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必殺技</a:t>
            </a:r>
            <a:endParaRPr kumimoji="1" lang="en-US" altLang="ja-JP" sz="2800" b="1" dirty="0">
              <a:solidFill>
                <a:srgbClr val="0F6FC6"/>
              </a:solidFill>
              <a:latin typeface="メイリオ"/>
              <a:ea typeface="Meiry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60388" y="1730375"/>
            <a:ext cx="9172984" cy="2235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ja-JP" altLang="en-US" dirty="0"/>
          </a:p>
        </p:txBody>
      </p:sp>
      <p:pic>
        <p:nvPicPr>
          <p:cNvPr id="35" name="図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818" y="2386507"/>
            <a:ext cx="1320800" cy="1264259"/>
          </a:xfrm>
          <a:prstGeom prst="rect">
            <a:avLst/>
          </a:prstGeom>
        </p:spPr>
      </p:pic>
      <p:pic>
        <p:nvPicPr>
          <p:cNvPr id="3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082" y="2131899"/>
            <a:ext cx="1045232" cy="1765300"/>
          </a:xfrm>
          <a:prstGeom prst="rect">
            <a:avLst/>
          </a:prstGeom>
        </p:spPr>
      </p:pic>
      <p:pic>
        <p:nvPicPr>
          <p:cNvPr id="37" name="Picture 36" descr="必殺文字0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820000">
            <a:off x="8637609" y="2273012"/>
            <a:ext cx="837975" cy="1298575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617962" y="2774773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928454" y="2681537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4656531" y="2770762"/>
            <a:ext cx="562458" cy="4841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76363" y="4619625"/>
            <a:ext cx="7273862" cy="1723549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r>
              <a:rPr lang="ja-JP" altLang="EN-US" sz="4400">
                <a:latin typeface="Meiryo" charset="0"/>
                <a:ea typeface="Meiryo" charset="0"/>
              </a:rPr>
              <a:t>様々な組み合わせを楽しむことができる。</a:t>
            </a:r>
            <a:endParaRPr lang="ja-JP" altLang="EN-US" sz="4400" dirty="0">
              <a:latin typeface="Meiryo" charset="0"/>
              <a:ea typeface="Meiryo" charset="0"/>
            </a:endParaRPr>
          </a:p>
          <a:p>
            <a:endParaRPr lang="en-US" dirty="0"/>
          </a:p>
        </p:txBody>
      </p:sp>
      <p:pic>
        <p:nvPicPr>
          <p:cNvPr id="15" name="Picture 14" descr="hokki-kun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2348" y="2273012"/>
            <a:ext cx="1259210" cy="1311275"/>
          </a:xfrm>
          <a:prstGeom prst="rect">
            <a:avLst/>
          </a:prstGeom>
        </p:spPr>
      </p:pic>
      <p:pic>
        <p:nvPicPr>
          <p:cNvPr id="17" name="Picture 16" descr="saclucky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3154" y="2310085"/>
            <a:ext cx="973529" cy="1412875"/>
          </a:xfrm>
          <a:prstGeom prst="rect">
            <a:avLst/>
          </a:prstGeom>
        </p:spPr>
      </p:pic>
      <p:pic>
        <p:nvPicPr>
          <p:cNvPr id="18" name="Picture 17" descr="yoshida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9542" y="2363356"/>
            <a:ext cx="1013147" cy="139382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99542" y="1818031"/>
            <a:ext cx="4780371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>
                <a:latin typeface="メイリオ"/>
              </a:rPr>
              <a:t>ゆるキャラとその紋章の一例</a:t>
            </a:r>
            <a:endParaRPr lang="ja-JP" altLang="en-US" dirty="0">
              <a:latin typeface="メイリオ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6816" y="885466"/>
            <a:ext cx="8276612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400" b="1">
                <a:latin typeface="メイリオ"/>
              </a:rPr>
              <a:t>ゆるキャラによって紋章や必殺技の効果</a:t>
            </a:r>
            <a:r>
              <a:rPr lang="ja-JP" altLang="en-US" sz="2400" b="1">
                <a:latin typeface="メイリオ"/>
              </a:rPr>
              <a:t>は</a:t>
            </a:r>
            <a:r>
              <a:rPr lang="ja-JP" altLang="EN-US" sz="2400" b="1">
                <a:latin typeface="メイリオ"/>
              </a:rPr>
              <a:t>異なる</a:t>
            </a:r>
            <a:endParaRPr lang="ja-JP" altLang="EN-US" sz="2400" b="1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6066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ァセット">
  <a:themeElements>
    <a:clrScheme name="青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1269</TotalTime>
  <Words>452</Words>
  <Application>Microsoft Office PowerPoint</Application>
  <PresentationFormat>ワイド画面</PresentationFormat>
  <Paragraphs>121</Paragraphs>
  <Slides>12</Slides>
  <Notes>12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ファセット</vt:lpstr>
      <vt:lpstr>行け！伊達マン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行け！伊達マン</dc:title>
  <dc:creator>遠藤涼太</dc:creator>
  <cp:lastModifiedBy>'Gカサイ　トモキ'</cp:lastModifiedBy>
  <cp:revision>84</cp:revision>
  <dcterms:created xsi:type="dcterms:W3CDTF">2015-09-24T13:05:20Z</dcterms:created>
  <dcterms:modified xsi:type="dcterms:W3CDTF">2016-01-19T14:05:14Z</dcterms:modified>
</cp:coreProperties>
</file>

<file path=docProps/thumbnail.jpeg>
</file>